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20"/>
  </p:notesMasterIdLst>
  <p:sldIdLst>
    <p:sldId id="258" r:id="rId2"/>
    <p:sldId id="259" r:id="rId3"/>
    <p:sldId id="261" r:id="rId4"/>
    <p:sldId id="286" r:id="rId5"/>
    <p:sldId id="287" r:id="rId6"/>
    <p:sldId id="503" r:id="rId7"/>
    <p:sldId id="504" r:id="rId8"/>
    <p:sldId id="505" r:id="rId9"/>
    <p:sldId id="494" r:id="rId10"/>
    <p:sldId id="495" r:id="rId11"/>
    <p:sldId id="496" r:id="rId12"/>
    <p:sldId id="497" r:id="rId13"/>
    <p:sldId id="498" r:id="rId14"/>
    <p:sldId id="499" r:id="rId15"/>
    <p:sldId id="500" r:id="rId16"/>
    <p:sldId id="501" r:id="rId17"/>
    <p:sldId id="502" r:id="rId18"/>
    <p:sldId id="284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C048DFA-E6F9-9F4F-9DB1-604C8E7A1C1F}">
          <p14:sldIdLst>
            <p14:sldId id="258"/>
            <p14:sldId id="259"/>
            <p14:sldId id="261"/>
            <p14:sldId id="286"/>
            <p14:sldId id="287"/>
            <p14:sldId id="503"/>
            <p14:sldId id="504"/>
            <p14:sldId id="505"/>
            <p14:sldId id="494"/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28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75" autoAdjust="0"/>
    <p:restoredTop sz="79276" autoAdjust="0"/>
  </p:normalViewPr>
  <p:slideViewPr>
    <p:cSldViewPr snapToGrid="0" snapToObjects="1">
      <p:cViewPr varScale="1">
        <p:scale>
          <a:sx n="87" d="100"/>
          <a:sy n="87" d="100"/>
        </p:scale>
        <p:origin x="2232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3E57C-7A75-4E1B-9C9D-A97DC44D4172}" type="datetimeFigureOut">
              <a:rPr lang="en-GB" smtClean="0"/>
              <a:t>13/01/2024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3E0B1-0C21-4B1F-9036-D8F2F07291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347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R=0.89, </a:t>
            </a:r>
          </a:p>
          <a:p>
            <a:endParaRPr lang="en-US" dirty="0"/>
          </a:p>
          <a:p>
            <a:r>
              <a:rPr lang="en-US" dirty="0"/>
              <a:t>R=-.79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0058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F46960-5967-5840-B330-2ECD3C492C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608"/>
            <a:ext cx="9142570" cy="685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59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5DD430-9727-C844-A598-26063C75DE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0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4E27B-905F-8D4A-843C-3474D8580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6C56AE-3A23-1C42-844F-6CF0A6D924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04403AFC-BAD3-6842-84A1-706291FF1B09}"/>
              </a:ext>
            </a:extLst>
          </p:cNvPr>
          <p:cNvSpPr txBox="1">
            <a:spLocks/>
          </p:cNvSpPr>
          <p:nvPr userDrawn="1"/>
        </p:nvSpPr>
        <p:spPr>
          <a:xfrm>
            <a:off x="515438" y="81797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8E6AF9C-A5C0-3B4D-AE1C-1AB44F072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4413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999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9821-70B3-4328-A350-80CCB20B9BC6}" type="datetimeFigureOut">
              <a:rPr lang="en-US" smtClean="0"/>
              <a:pPr/>
              <a:t>1/13/24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1D78-A4CE-4E8D-8E38-CF9315FA16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884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42E2965-B75C-DEB4-7D32-17FA582F54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8F745B4-25BB-E73F-BDDE-EAD45F9B3A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CD87FDD-C385-EDB2-F52A-4D5B201B14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35FA02-3CF5-E143-B23D-405388B8D9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6883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body" idx="1"/>
          </p:nvPr>
        </p:nvSpPr>
        <p:spPr>
          <a:xfrm>
            <a:off x="615137" y="1045411"/>
            <a:ext cx="775811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171446" marR="0" lvl="0" indent="-857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1350" b="0" i="0" u="none" strike="noStrike" cap="none">
                <a:solidFill>
                  <a:schemeClr val="dk2"/>
                </a:solidFill>
                <a:latin typeface="Montserrat Medium" panose="00000600000000000000" pitchFamily="50" charset="0"/>
                <a:ea typeface="Montserrat Medium" panose="00000600000000000000" pitchFamily="50" charset="0"/>
                <a:cs typeface="Montserrat Medium" panose="00000600000000000000" pitchFamily="50" charset="0"/>
                <a:sym typeface="Lato Light"/>
              </a:defRPr>
            </a:lvl1pPr>
            <a:lvl2pPr marL="342892" marR="0" lvl="1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514337" marR="0" lvl="2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685783" marR="0" lvl="3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857228" marR="0" lvl="4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1028675" marR="0" lvl="5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0120" marR="0" lvl="6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566" marR="0" lvl="7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543012" marR="0" lvl="8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615137" y="361951"/>
            <a:ext cx="7758113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800"/>
              <a:buFont typeface="Lato"/>
              <a:buNone/>
              <a:defRPr sz="3300" b="1" i="0" u="none" strike="noStrike" cap="none">
                <a:solidFill>
                  <a:schemeClr val="dk2"/>
                </a:solidFill>
                <a:latin typeface="Montserrat" panose="02000505000000020004" pitchFamily="2" charset="0"/>
                <a:ea typeface="Montserrat" panose="02000505000000020004" pitchFamily="2" charset="0"/>
                <a:cs typeface="Montserrat" panose="02000505000000020004" pitchFamily="2" charset="0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9pPr>
          </a:lstStyle>
          <a:p>
            <a:endParaRPr dirty="0"/>
          </a:p>
        </p:txBody>
      </p:sp>
      <p:cxnSp>
        <p:nvCxnSpPr>
          <p:cNvPr id="15" name="Google Shape;15;p3"/>
          <p:cNvCxnSpPr/>
          <p:nvPr/>
        </p:nvCxnSpPr>
        <p:spPr>
          <a:xfrm>
            <a:off x="503930" y="457204"/>
            <a:ext cx="0" cy="809807"/>
          </a:xfrm>
          <a:prstGeom prst="straightConnector1">
            <a:avLst/>
          </a:prstGeom>
          <a:noFill/>
          <a:ln w="889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032" b="-1"/>
          <a:stretch/>
        </p:blipFill>
        <p:spPr>
          <a:xfrm>
            <a:off x="0" y="6052931"/>
            <a:ext cx="9144000" cy="80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6499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pos="7152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orient="horz" pos="28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3654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3" r:id="rId2"/>
    <p:sldLayoutId id="2147483666" r:id="rId3"/>
    <p:sldLayoutId id="2147483667" r:id="rId4"/>
    <p:sldLayoutId id="2147483669" r:id="rId5"/>
    <p:sldLayoutId id="2147483670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5D9DC-0E2E-E441-A202-9918A6F2F6BA}"/>
              </a:ext>
            </a:extLst>
          </p:cNvPr>
          <p:cNvSpPr txBox="1">
            <a:spLocks/>
          </p:cNvSpPr>
          <p:nvPr/>
        </p:nvSpPr>
        <p:spPr>
          <a:xfrm>
            <a:off x="780891" y="2527439"/>
            <a:ext cx="7772400" cy="64601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Numerical Analysis</a:t>
            </a:r>
            <a:endParaRPr lang="en-GB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433A97-FCB8-7341-A18D-D171B3A5AD4E}"/>
              </a:ext>
            </a:extLst>
          </p:cNvPr>
          <p:cNvSpPr txBox="1">
            <a:spLocks/>
          </p:cNvSpPr>
          <p:nvPr/>
        </p:nvSpPr>
        <p:spPr>
          <a:xfrm>
            <a:off x="598011" y="4015482"/>
            <a:ext cx="7772400" cy="649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6000" kern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GB" sz="2400" dirty="0">
                <a:solidFill>
                  <a:schemeClr val="bg1"/>
                </a:solidFill>
              </a:rPr>
              <a:t>Seminar </a:t>
            </a:r>
            <a:r>
              <a:rPr lang="en-GB" sz="2400">
                <a:solidFill>
                  <a:schemeClr val="bg1"/>
                </a:solidFill>
              </a:rPr>
              <a:t>Session 4</a:t>
            </a:r>
            <a:endParaRPr lang="en-GB" sz="2400" dirty="0">
              <a:solidFill>
                <a:schemeClr val="bg1"/>
              </a:solidFill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GB" sz="2400" dirty="0">
                <a:solidFill>
                  <a:schemeClr val="bg1"/>
                </a:solidFill>
              </a:rPr>
              <a:t>Russell Kabir, PhD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5B212-23F3-0942-89E4-2FB419A91ED9}"/>
              </a:ext>
            </a:extLst>
          </p:cNvPr>
          <p:cNvSpPr txBox="1"/>
          <p:nvPr/>
        </p:nvSpPr>
        <p:spPr>
          <a:xfrm>
            <a:off x="2412274" y="32482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93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ADBAFA-B2DA-ED74-ED12-17391BCD605A}"/>
              </a:ext>
            </a:extLst>
          </p:cNvPr>
          <p:cNvSpPr txBox="1"/>
          <p:nvPr/>
        </p:nvSpPr>
        <p:spPr>
          <a:xfrm>
            <a:off x="827903" y="1847357"/>
            <a:ext cx="7809470" cy="40370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Wingdings" pitchFamily="2" charset="2"/>
              <a:buChar char="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 is the t-test statistic value (t = -3.4124),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itchFamily="2" charset="2"/>
              <a:buChar char=""/>
            </a:pP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df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the degrees of freedom (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df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209),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itchFamily="2" charset="2"/>
              <a:buChar char="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p-value is the significance level of the t-test (p-value = 0.00)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itchFamily="2" charset="2"/>
              <a:buChar char=""/>
            </a:pP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conf.int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the confidence interval of the mean at 95% (</a:t>
            </a:r>
            <a:r>
              <a:rPr lang="en-GB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conf.int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[81.1683, 84.3650]);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sample estimates is the mean value of the sample (mean = 82.77).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p-value of the test is 0.00 which is less than the significance level alpha = 0.05. We can conclude that the mean diastolic BP of participants is different from 80 mmHg.</a:t>
            </a:r>
            <a:r>
              <a:rPr lang="en-GB" dirty="0">
                <a:effectLst/>
              </a:rPr>
              <a:t>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D8A7DA-8300-069A-FDB5-692CB382D459}"/>
              </a:ext>
            </a:extLst>
          </p:cNvPr>
          <p:cNvSpPr txBox="1"/>
          <p:nvPr/>
        </p:nvSpPr>
        <p:spPr>
          <a:xfrm>
            <a:off x="2607276" y="383059"/>
            <a:ext cx="4670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Interpretation</a:t>
            </a:r>
          </a:p>
        </p:txBody>
      </p:sp>
    </p:spTree>
    <p:extLst>
      <p:ext uri="{BB962C8B-B14F-4D97-AF65-F5344CB8AC3E}">
        <p14:creationId xmlns:p14="http://schemas.microsoft.com/office/powerpoint/2010/main" val="711600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280F10-5271-7AF9-368B-EE722B02B11A}"/>
              </a:ext>
            </a:extLst>
          </p:cNvPr>
          <p:cNvSpPr txBox="1"/>
          <p:nvPr/>
        </p:nvSpPr>
        <p:spPr>
          <a:xfrm>
            <a:off x="2286000" y="1520724"/>
            <a:ext cx="4572000" cy="521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Paired t-test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data:  before and after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 = -15.092, </a:t>
            </a:r>
            <a:r>
              <a:rPr lang="en-GB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df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31, p-value = 7.84^{16})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alternative hypothesis: true difference in means is not equal to 0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95 percent confidence interval: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-42.46114 -32.35136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sample estimates: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mean of the differences 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-37.40625</a:t>
            </a:r>
            <a:r>
              <a:rPr lang="en-GB" sz="1600" dirty="0">
                <a:effectLst/>
              </a:rPr>
              <a:t> </a:t>
            </a: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98C933-84D6-AB8D-E897-D6BE06E43264}"/>
              </a:ext>
            </a:extLst>
          </p:cNvPr>
          <p:cNvSpPr txBox="1"/>
          <p:nvPr/>
        </p:nvSpPr>
        <p:spPr>
          <a:xfrm>
            <a:off x="2631989" y="383059"/>
            <a:ext cx="4658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Practice Work</a:t>
            </a:r>
          </a:p>
        </p:txBody>
      </p:sp>
    </p:spTree>
    <p:extLst>
      <p:ext uri="{BB962C8B-B14F-4D97-AF65-F5344CB8AC3E}">
        <p14:creationId xmlns:p14="http://schemas.microsoft.com/office/powerpoint/2010/main" val="3587729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1898E1-2518-1FD2-9A45-3AA9084701FF}"/>
              </a:ext>
            </a:extLst>
          </p:cNvPr>
          <p:cNvSpPr txBox="1"/>
          <p:nvPr/>
        </p:nvSpPr>
        <p:spPr>
          <a:xfrm>
            <a:off x="2681416" y="420130"/>
            <a:ext cx="5387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Interpretation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6613C-838E-95BA-3FCC-2B87A9C52CC0}"/>
              </a:ext>
            </a:extLst>
          </p:cNvPr>
          <p:cNvSpPr txBox="1"/>
          <p:nvPr/>
        </p:nvSpPr>
        <p:spPr>
          <a:xfrm>
            <a:off x="2286000" y="1696054"/>
            <a:ext cx="4572000" cy="4780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Wingdings" pitchFamily="2" charset="2"/>
              <a:buChar char=""/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 is the t-test statistic value (t = 15.09),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itchFamily="2" charset="2"/>
              <a:buChar char=""/>
            </a:pPr>
            <a:r>
              <a:rPr lang="en-GB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df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the degrees of freedom (</a:t>
            </a:r>
            <a:r>
              <a:rPr lang="en-GB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df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31),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itchFamily="2" charset="2"/>
              <a:buChar char=""/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p-value is the significance level of the t-test (p-value = 7.84^{16}).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Wingdings" pitchFamily="2" charset="2"/>
              <a:buChar char=""/>
            </a:pPr>
            <a:r>
              <a:rPr lang="en-GB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conf.int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is the confidence interval (</a:t>
            </a:r>
            <a:r>
              <a:rPr lang="en-GB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conf.int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of the mean differences at 95% is also shown (</a:t>
            </a:r>
            <a:r>
              <a:rPr lang="en-GB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conf.int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 [-42.461, -32.351])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Wingdings" pitchFamily="2" charset="2"/>
              <a:buChar char=""/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sample estimates is the mean differences between pairs (mean = -37.406).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p-value of the test is 7.84^{16}, which is </a:t>
            </a:r>
            <a:r>
              <a:rPr lang="en-GB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higher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than the significance level alpha = 0.05. We can </a:t>
            </a:r>
            <a:r>
              <a:rPr lang="en-GB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 accept 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null hypothesis and conclude that the </a:t>
            </a:r>
            <a:r>
              <a:rPr lang="en-GB" sz="16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 is no </a:t>
            </a: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difference in the mean scores before and after the training.</a:t>
            </a:r>
            <a:r>
              <a:rPr lang="en-GB" sz="1600" dirty="0">
                <a:effectLst/>
              </a:rPr>
              <a:t>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84888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80047F-C292-817E-F72C-A1B498E81A0D}"/>
              </a:ext>
            </a:extLst>
          </p:cNvPr>
          <p:cNvSpPr txBox="1"/>
          <p:nvPr/>
        </p:nvSpPr>
        <p:spPr>
          <a:xfrm>
            <a:off x="513470" y="179887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b="1" u="sng" dirty="0"/>
              <a:t>What is correlation?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4E2384-466C-C54D-D686-5DAB9A8DF481}"/>
              </a:ext>
            </a:extLst>
          </p:cNvPr>
          <p:cNvSpPr txBox="1"/>
          <p:nvPr/>
        </p:nvSpPr>
        <p:spPr>
          <a:xfrm>
            <a:off x="597874" y="2168210"/>
            <a:ext cx="73363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/>
              <a:t>Correlation is a statistical measurement of the relationship between two variables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52F37B-69F6-9035-76FB-0EA6F8C801E1}"/>
              </a:ext>
            </a:extLst>
          </p:cNvPr>
          <p:cNvSpPr txBox="1"/>
          <p:nvPr/>
        </p:nvSpPr>
        <p:spPr>
          <a:xfrm>
            <a:off x="597874" y="3752557"/>
            <a:ext cx="823663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  <a:defRPr/>
            </a:pPr>
            <a:r>
              <a:rPr lang="en-US" dirty="0"/>
              <a:t>Independent variable is a variable that can be controlled or manipulated</a:t>
            </a:r>
          </a:p>
          <a:p>
            <a:pPr>
              <a:buNone/>
              <a:defRPr/>
            </a:pPr>
            <a:endParaRPr lang="en-US" dirty="0"/>
          </a:p>
          <a:p>
            <a:pPr algn="ctr">
              <a:buNone/>
              <a:defRPr/>
            </a:pPr>
            <a:r>
              <a:rPr lang="en-US" dirty="0"/>
              <a:t>whereas</a:t>
            </a:r>
          </a:p>
          <a:p>
            <a:pPr>
              <a:buNone/>
              <a:defRPr/>
            </a:pPr>
            <a:endParaRPr lang="en-US" dirty="0"/>
          </a:p>
          <a:p>
            <a:pPr>
              <a:buNone/>
              <a:defRPr/>
            </a:pPr>
            <a:r>
              <a:rPr lang="en-US" dirty="0"/>
              <a:t>Dependent variable is a variable that cannot be controlled or manipulated.  Its values are  predicted from the independent variable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86FF3F-6937-BA61-E760-4F2A3472335B}"/>
              </a:ext>
            </a:extLst>
          </p:cNvPr>
          <p:cNvSpPr txBox="1"/>
          <p:nvPr/>
        </p:nvSpPr>
        <p:spPr>
          <a:xfrm>
            <a:off x="597874" y="324433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b="1" u="sng" dirty="0"/>
              <a:t>Types of variable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747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2181566A-D16E-ECF0-AC28-346688FE9060}"/>
              </a:ext>
            </a:extLst>
          </p:cNvPr>
          <p:cNvSpPr txBox="1">
            <a:spLocks noChangeArrowheads="1"/>
          </p:cNvSpPr>
          <p:nvPr/>
        </p:nvSpPr>
        <p:spPr>
          <a:xfrm>
            <a:off x="700747" y="2244676"/>
            <a:ext cx="2857500" cy="30861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57175" indent="-257175">
              <a:lnSpc>
                <a:spcPct val="9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/>
              <a:t>Independent variable in this example is the number of hours studied.</a:t>
            </a:r>
          </a:p>
          <a:p>
            <a:pPr marL="257175" indent="-257175">
              <a:lnSpc>
                <a:spcPct val="9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/>
              <a:t>The grade the student receives is a dependent variable.</a:t>
            </a:r>
          </a:p>
          <a:p>
            <a:pPr marL="257175" indent="-257175">
              <a:lnSpc>
                <a:spcPct val="9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/>
              <a:t>The grade student receives depend upon the number of hours he or she will study.</a:t>
            </a:r>
          </a:p>
          <a:p>
            <a:pPr marL="257175" indent="-257175">
              <a:lnSpc>
                <a:spcPct val="90000"/>
              </a:lnSpc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/>
              <a:t>Are these two variables related?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ED9ED9-C355-7D5A-17A9-EAEC00854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0" y="2244676"/>
            <a:ext cx="2441972" cy="2630091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5E9E8E-BD64-82A7-1CA7-AAD542809AF6}"/>
              </a:ext>
            </a:extLst>
          </p:cNvPr>
          <p:cNvSpPr txBox="1"/>
          <p:nvPr/>
        </p:nvSpPr>
        <p:spPr>
          <a:xfrm>
            <a:off x="2129497" y="534572"/>
            <a:ext cx="285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Correlation example</a:t>
            </a:r>
          </a:p>
        </p:txBody>
      </p:sp>
    </p:spTree>
    <p:extLst>
      <p:ext uri="{BB962C8B-B14F-4D97-AF65-F5344CB8AC3E}">
        <p14:creationId xmlns:p14="http://schemas.microsoft.com/office/powerpoint/2010/main" val="548885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4AAB27-3150-5EA9-2B7D-2D755A07F09B}"/>
              </a:ext>
            </a:extLst>
          </p:cNvPr>
          <p:cNvSpPr txBox="1"/>
          <p:nvPr/>
        </p:nvSpPr>
        <p:spPr>
          <a:xfrm>
            <a:off x="640080" y="2105188"/>
            <a:ext cx="32144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/>
              <a:t>The independent and dependent can be plotted on a graph called a scatter plot.</a:t>
            </a:r>
          </a:p>
          <a:p>
            <a:endParaRPr lang="en-US" altLang="en-US" dirty="0"/>
          </a:p>
          <a:p>
            <a:r>
              <a:rPr lang="en-US" altLang="en-US" dirty="0"/>
              <a:t>By convention, the independent variable is plotted on the horizontal x-axis.  The dependent variable is plotted on the vertical y-axis.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9DCD04B-B0E8-0AD1-8673-9B4E76A8F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388" y="2105188"/>
            <a:ext cx="3378994" cy="247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9ABC6A-EA8A-CD9E-90BC-5C748F6EA3F8}"/>
              </a:ext>
            </a:extLst>
          </p:cNvPr>
          <p:cNvSpPr txBox="1"/>
          <p:nvPr/>
        </p:nvSpPr>
        <p:spPr>
          <a:xfrm>
            <a:off x="5043267" y="4970642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en-US" altLang="en-US" dirty="0"/>
              <a:t>The graph suggests 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en-US" dirty="0"/>
              <a:t>a positive  relationship 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en-US" dirty="0"/>
              <a:t>between hours of 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en-US" dirty="0"/>
              <a:t>studies and grades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F8D639-6A7A-918F-F79A-07E6A9BC4894}"/>
              </a:ext>
            </a:extLst>
          </p:cNvPr>
          <p:cNvSpPr txBox="1"/>
          <p:nvPr/>
        </p:nvSpPr>
        <p:spPr>
          <a:xfrm>
            <a:off x="2841674" y="703385"/>
            <a:ext cx="1288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Scatter Plot</a:t>
            </a:r>
          </a:p>
        </p:txBody>
      </p:sp>
    </p:spTree>
    <p:extLst>
      <p:ext uri="{BB962C8B-B14F-4D97-AF65-F5344CB8AC3E}">
        <p14:creationId xmlns:p14="http://schemas.microsoft.com/office/powerpoint/2010/main" val="3995270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00E32C-9AEB-8C64-21E2-A2DD207B2253}"/>
              </a:ext>
            </a:extLst>
          </p:cNvPr>
          <p:cNvSpPr txBox="1"/>
          <p:nvPr/>
        </p:nvSpPr>
        <p:spPr>
          <a:xfrm>
            <a:off x="745586" y="1951672"/>
            <a:ext cx="711825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/>
              <a:t>The correlation coefficient computed from the sample data measures the strength and direction of a relationship between two variables.</a:t>
            </a:r>
          </a:p>
          <a:p>
            <a:endParaRPr lang="en-US" altLang="en-US" dirty="0"/>
          </a:p>
          <a:p>
            <a:r>
              <a:rPr lang="en-US" altLang="en-US" dirty="0"/>
              <a:t>The range of the correlation coefficient is.</a:t>
            </a:r>
          </a:p>
          <a:p>
            <a:pPr>
              <a:buFontTx/>
              <a:buNone/>
            </a:pPr>
            <a:r>
              <a:rPr lang="en-US" altLang="en-US" dirty="0"/>
              <a:t>	- 1 to + 1 and is identified by r</a:t>
            </a:r>
            <a:r>
              <a:rPr lang="en-US" altLang="en-US" i="1" dirty="0"/>
              <a:t>.</a:t>
            </a:r>
            <a:endParaRPr lang="en-US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AC5A24-9272-5E26-EF07-86F20E768558}"/>
              </a:ext>
            </a:extLst>
          </p:cNvPr>
          <p:cNvSpPr txBox="1"/>
          <p:nvPr/>
        </p:nvSpPr>
        <p:spPr>
          <a:xfrm>
            <a:off x="2053883" y="548640"/>
            <a:ext cx="2367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Correlation coefficient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C8169C-2858-BE18-6FAD-D58CCB35335E}"/>
              </a:ext>
            </a:extLst>
          </p:cNvPr>
          <p:cNvSpPr txBox="1"/>
          <p:nvPr/>
        </p:nvSpPr>
        <p:spPr>
          <a:xfrm>
            <a:off x="562709" y="3893963"/>
            <a:ext cx="730113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b="1" dirty="0"/>
              <a:t>Types of correlation</a:t>
            </a:r>
          </a:p>
          <a:p>
            <a:endParaRPr lang="en-US" altLang="en-US" dirty="0"/>
          </a:p>
          <a:p>
            <a:r>
              <a:rPr lang="en-US" altLang="en-US" dirty="0"/>
              <a:t>A positive relationship exists when both variables increase or decrease at the same time. (Weight and height).</a:t>
            </a:r>
          </a:p>
          <a:p>
            <a:endParaRPr lang="en-US" altLang="en-US" dirty="0"/>
          </a:p>
          <a:p>
            <a:r>
              <a:rPr lang="en-US" altLang="en-US" dirty="0"/>
              <a:t>A negative relationship exist when one variable increases and the other variable decreases or vice versa. (Strength and age).</a:t>
            </a:r>
          </a:p>
        </p:txBody>
      </p:sp>
    </p:spTree>
    <p:extLst>
      <p:ext uri="{BB962C8B-B14F-4D97-AF65-F5344CB8AC3E}">
        <p14:creationId xmlns:p14="http://schemas.microsoft.com/office/powerpoint/2010/main" val="452314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15CC8B-58CB-5DB0-C99F-C85397CD30D5}"/>
              </a:ext>
            </a:extLst>
          </p:cNvPr>
          <p:cNvSpPr txBox="1"/>
          <p:nvPr/>
        </p:nvSpPr>
        <p:spPr>
          <a:xfrm>
            <a:off x="288388" y="2228671"/>
            <a:ext cx="255328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b="1" dirty="0"/>
              <a:t>Positive Correlation</a:t>
            </a:r>
          </a:p>
          <a:p>
            <a:r>
              <a:rPr lang="en-US" altLang="en-US" dirty="0"/>
              <a:t>In case of exact positive linear relationship the value of r is +1.</a:t>
            </a:r>
          </a:p>
          <a:p>
            <a:r>
              <a:rPr lang="en-US" altLang="en-US" dirty="0"/>
              <a:t>In case of a strong positive linear relationship, the value of r will be close to + 1.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A336EF-0948-6E82-E25C-7D45B43B8DE1}"/>
              </a:ext>
            </a:extLst>
          </p:cNvPr>
          <p:cNvSpPr txBox="1"/>
          <p:nvPr/>
        </p:nvSpPr>
        <p:spPr>
          <a:xfrm>
            <a:off x="2841674" y="2228671"/>
            <a:ext cx="241964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b="1" dirty="0"/>
              <a:t>Negative Correlation</a:t>
            </a:r>
          </a:p>
          <a:p>
            <a:r>
              <a:rPr lang="en-US" altLang="en-US" dirty="0"/>
              <a:t>In case of exact negative linear relationship the value of r is -1.</a:t>
            </a:r>
          </a:p>
          <a:p>
            <a:r>
              <a:rPr lang="en-US" altLang="en-US" dirty="0"/>
              <a:t>In case of a strong negative linear relationship, the value of r will be close to - 1.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23EF02-42D1-BB40-5B4E-8E0768420F3E}"/>
              </a:ext>
            </a:extLst>
          </p:cNvPr>
          <p:cNvSpPr txBox="1"/>
          <p:nvPr/>
        </p:nvSpPr>
        <p:spPr>
          <a:xfrm>
            <a:off x="6093068" y="2228671"/>
            <a:ext cx="1721535" cy="1809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altLang="en-US" sz="1800" b="1" dirty="0">
                <a:latin typeface="Calibri" panose="020F0502020204030204" pitchFamily="34" charset="0"/>
              </a:rPr>
              <a:t>Poor correlation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en-US" sz="1800" dirty="0">
                <a:latin typeface="Calibri" panose="020F0502020204030204" pitchFamily="34" charset="0"/>
              </a:rPr>
              <a:t>In case of a weak relationship the value of </a:t>
            </a:r>
            <a:r>
              <a:rPr lang="en-US" altLang="en-US" sz="1800" i="1" dirty="0">
                <a:latin typeface="Calibri" panose="020F0502020204030204" pitchFamily="34" charset="0"/>
              </a:rPr>
              <a:t>r</a:t>
            </a:r>
            <a:r>
              <a:rPr lang="en-US" altLang="en-US" sz="1800" dirty="0">
                <a:latin typeface="Calibri" panose="020F0502020204030204" pitchFamily="34" charset="0"/>
              </a:rPr>
              <a:t> will be close to 0.</a:t>
            </a:r>
          </a:p>
        </p:txBody>
      </p:sp>
    </p:spTree>
    <p:extLst>
      <p:ext uri="{BB962C8B-B14F-4D97-AF65-F5344CB8AC3E}">
        <p14:creationId xmlns:p14="http://schemas.microsoft.com/office/powerpoint/2010/main" val="2389687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29740" y="2910839"/>
            <a:ext cx="3177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chemeClr val="accent1"/>
                </a:solidFill>
              </a:rPr>
              <a:t>Questions and Answers</a:t>
            </a:r>
          </a:p>
        </p:txBody>
      </p:sp>
    </p:spTree>
    <p:extLst>
      <p:ext uri="{BB962C8B-B14F-4D97-AF65-F5344CB8AC3E}">
        <p14:creationId xmlns:p14="http://schemas.microsoft.com/office/powerpoint/2010/main" val="2957169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1534C-BF88-E541-B4DF-559ACD9C5196}"/>
              </a:ext>
            </a:extLst>
          </p:cNvPr>
          <p:cNvSpPr txBox="1">
            <a:spLocks/>
          </p:cNvSpPr>
          <p:nvPr/>
        </p:nvSpPr>
        <p:spPr>
          <a:xfrm>
            <a:off x="175886" y="1171154"/>
            <a:ext cx="7422778" cy="6302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F16A87-61B2-6B42-B17A-25C5B3B93791}"/>
              </a:ext>
            </a:extLst>
          </p:cNvPr>
          <p:cNvSpPr txBox="1"/>
          <p:nvPr/>
        </p:nvSpPr>
        <p:spPr>
          <a:xfrm>
            <a:off x="301752" y="1892808"/>
            <a:ext cx="33101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Hypothesis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 Guidelines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Questions and Answers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Placeholder 12">
            <a:extLst>
              <a:ext uri="{FF2B5EF4-FFF2-40B4-BE49-F238E27FC236}">
                <a16:creationId xmlns:a16="http://schemas.microsoft.com/office/drawing/2014/main" id="{60A5A4C2-ECCA-964E-BADA-BEE267888B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" b="11"/>
          <a:stretch>
            <a:fillRect/>
          </a:stretch>
        </p:blipFill>
        <p:spPr>
          <a:xfrm>
            <a:off x="4824549" y="2229610"/>
            <a:ext cx="3470365" cy="2927175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4902FE0-CD36-3447-9D17-C36E2EA9F4FB}"/>
              </a:ext>
            </a:extLst>
          </p:cNvPr>
          <p:cNvSpPr txBox="1">
            <a:spLocks/>
          </p:cNvSpPr>
          <p:nvPr/>
        </p:nvSpPr>
        <p:spPr>
          <a:xfrm>
            <a:off x="4977686" y="2410300"/>
            <a:ext cx="3455114" cy="2910638"/>
          </a:xfrm>
          <a:prstGeom prst="rect">
            <a:avLst/>
          </a:prstGeom>
          <a:ln w="63500">
            <a:gradFill>
              <a:gsLst>
                <a:gs pos="0">
                  <a:srgbClr val="4D1451">
                    <a:lumMod val="90000"/>
                    <a:lumOff val="10000"/>
                  </a:srgbClr>
                </a:gs>
                <a:gs pos="98000">
                  <a:srgbClr val="DB342A"/>
                </a:gs>
              </a:gsLst>
              <a:lin ang="6000000" scaled="0"/>
            </a:gradFill>
            <a:miter lim="800000"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3362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78280" y="2316480"/>
            <a:ext cx="588718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  <a:p>
            <a:pPr marL="285750" indent="-285750">
              <a:buFont typeface="Arial" pitchFamily="34" charset="0"/>
              <a:buChar char="•"/>
            </a:pPr>
            <a:r>
              <a:rPr lang="en-GB" dirty="0"/>
              <a:t>Session to be recorded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/>
              <a:t>Please turn on microphone to talk or type in the chat box.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/>
              <a:t>If not talking, please keep microphone on mute.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GB" dirty="0"/>
              <a:t>There will be opportunity for questions at the end too.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2313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D96519E-4D81-1E4D-858A-19F10AA6E43F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1981200"/>
            <a:ext cx="7772400" cy="41148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altLang="en-US" sz="2000" dirty="0"/>
              <a:t>Hypotheses are generalizations concerning differences in patterns and associations in  populations” (Polgar &amp; Thomas, 2000)</a:t>
            </a:r>
          </a:p>
          <a:p>
            <a:endParaRPr lang="en-GB" altLang="en-US" sz="2000" dirty="0"/>
          </a:p>
          <a:p>
            <a:r>
              <a:rPr lang="en-GB" altLang="en-US" sz="2000" dirty="0"/>
              <a:t>“the process of deciding statistically whether the findings of an investigation reflect  chance or real effects at a given level of probability” (Polgar &amp; Thomas, 2000)</a:t>
            </a:r>
          </a:p>
          <a:p>
            <a:endParaRPr lang="en-GB" altLang="en-US" sz="2000" dirty="0"/>
          </a:p>
          <a:p>
            <a:r>
              <a:rPr lang="en-GB" altLang="en-US" sz="2000" dirty="0"/>
              <a:t>To reject or not to reject?</a:t>
            </a:r>
          </a:p>
          <a:p>
            <a:endParaRPr lang="en-GB" alt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8C31D63-73EC-A02F-927C-4D141A23F506}"/>
              </a:ext>
            </a:extLst>
          </p:cNvPr>
          <p:cNvSpPr txBox="1">
            <a:spLocks/>
          </p:cNvSpPr>
          <p:nvPr/>
        </p:nvSpPr>
        <p:spPr>
          <a:xfrm>
            <a:off x="1767017" y="550862"/>
            <a:ext cx="8229600" cy="114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300" b="1" kern="0" dirty="0">
                <a:solidFill>
                  <a:srgbClr val="21386A"/>
                </a:solidFill>
                <a:latin typeface="Montserrat" panose="02000505000000020004" pitchFamily="2" charset="0"/>
                <a:sym typeface="Lato"/>
              </a:rPr>
              <a:t>Hypothesis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72446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D2A0F4-5582-504A-9D55-90034B4D0E32}"/>
              </a:ext>
            </a:extLst>
          </p:cNvPr>
          <p:cNvSpPr txBox="1"/>
          <p:nvPr/>
        </p:nvSpPr>
        <p:spPr>
          <a:xfrm>
            <a:off x="805070" y="2135042"/>
            <a:ext cx="729532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GB" altLang="en-US" dirty="0"/>
              <a:t>Null hypothesis (Ho) – there is no  difference between the variables under  investigation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altLang="en-US" dirty="0"/>
          </a:p>
          <a:p>
            <a:endParaRPr lang="en-GB" altLang="en-US" dirty="0"/>
          </a:p>
          <a:p>
            <a:pPr marL="285750" indent="-285750">
              <a:buFont typeface="Wingdings" pitchFamily="2" charset="2"/>
              <a:buChar char="§"/>
            </a:pPr>
            <a:r>
              <a:rPr lang="en-GB" altLang="en-US" dirty="0"/>
              <a:t>Alternative hypothesis (H</a:t>
            </a:r>
            <a:r>
              <a:rPr lang="en-GB" altLang="en-US" baseline="-25000" dirty="0"/>
              <a:t>A</a:t>
            </a:r>
            <a:r>
              <a:rPr lang="en-GB" altLang="en-US" dirty="0"/>
              <a:t> ) – the prediction intended for evaluation, that  there is a difference between groups</a:t>
            </a:r>
          </a:p>
          <a:p>
            <a:pPr marL="285750" indent="-285750">
              <a:buFont typeface="Wingdings" pitchFamily="2" charset="2"/>
              <a:buChar char="§"/>
            </a:pPr>
            <a:endParaRPr lang="en-GB" altLang="en-US" dirty="0"/>
          </a:p>
          <a:p>
            <a:endParaRPr lang="en-GB" altLang="en-US" dirty="0"/>
          </a:p>
          <a:p>
            <a:r>
              <a:rPr lang="en-GB" altLang="en-US" dirty="0"/>
              <a:t>A researcher always tests the null  hypothesis with the hope of rejecting it</a:t>
            </a:r>
          </a:p>
        </p:txBody>
      </p:sp>
    </p:spTree>
    <p:extLst>
      <p:ext uri="{BB962C8B-B14F-4D97-AF65-F5344CB8AC3E}">
        <p14:creationId xmlns:p14="http://schemas.microsoft.com/office/powerpoint/2010/main" val="3078434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D612FCD-6DFD-1DAB-74B7-99775B699176}"/>
              </a:ext>
            </a:extLst>
          </p:cNvPr>
          <p:cNvSpPr txBox="1"/>
          <p:nvPr/>
        </p:nvSpPr>
        <p:spPr>
          <a:xfrm>
            <a:off x="2168012" y="347887"/>
            <a:ext cx="54421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Association between two variables: Bivariate analysis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E9AE562-97A3-5F12-4564-06815A755881}"/>
              </a:ext>
            </a:extLst>
          </p:cNvPr>
          <p:cNvSpPr txBox="1">
            <a:spLocks/>
          </p:cNvSpPr>
          <p:nvPr/>
        </p:nvSpPr>
        <p:spPr>
          <a:xfrm>
            <a:off x="838200" y="2205319"/>
            <a:ext cx="7715865" cy="3971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Two types of variables: Categorical and Quantitative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We may have the following combinations for bivariate analysis (i.e., association between):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0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Categorical and Quantitative variables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0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Categorical and Categorical variables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0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Quantitative and Quantitative variables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7349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70B5CE-1648-E8F6-43B0-435FA6FA7601}"/>
              </a:ext>
            </a:extLst>
          </p:cNvPr>
          <p:cNvSpPr txBox="1"/>
          <p:nvPr/>
        </p:nvSpPr>
        <p:spPr>
          <a:xfrm>
            <a:off x="1681316" y="303642"/>
            <a:ext cx="73151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dirty="0"/>
              <a:t>Association between a Categorical and a Quantitative variable (Cat vs Quan):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245B185-54EA-DABD-D01F-910D129E6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6952926"/>
              </p:ext>
            </p:extLst>
          </p:nvPr>
        </p:nvGraphicFramePr>
        <p:xfrm>
          <a:off x="446648" y="2348170"/>
          <a:ext cx="8250703" cy="396884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358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40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07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51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Categorical Vs Quantitative </a:t>
                      </a:r>
                      <a:r>
                        <a:rPr lang="en-US" sz="2400" u="none" strike="noStrike" dirty="0" err="1">
                          <a:effectLst/>
                        </a:rPr>
                        <a:t>var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en-US" sz="2400" u="none" strike="noStrike" dirty="0">
                          <a:effectLst/>
                        </a:rPr>
                        <a:t>Quantitative </a:t>
                      </a:r>
                      <a:r>
                        <a:rPr lang="en-US" sz="2400" u="none" strike="noStrike" dirty="0" err="1">
                          <a:effectLst/>
                        </a:rPr>
                        <a:t>var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2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u="none" strike="noStrike" dirty="0">
                          <a:effectLst/>
                        </a:rPr>
                        <a:t>Normal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u="none" strike="noStrike" dirty="0">
                          <a:effectLst/>
                        </a:rPr>
                        <a:t>Non-normal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7023">
                <a:tc>
                  <a:txBody>
                    <a:bodyPr/>
                    <a:lstStyle/>
                    <a:p>
                      <a:pPr marL="92075" indent="0" algn="l" fontAlgn="t">
                        <a:spcAft>
                          <a:spcPts val="600"/>
                        </a:spcAft>
                      </a:pPr>
                      <a:r>
                        <a:rPr lang="en-AU" sz="2400" u="none" strike="noStrike" dirty="0">
                          <a:effectLst/>
                        </a:rPr>
                        <a:t>Categorical </a:t>
                      </a:r>
                      <a:r>
                        <a:rPr lang="en-AU" sz="2400" u="none" strike="noStrike" dirty="0" err="1">
                          <a:effectLst/>
                        </a:rPr>
                        <a:t>var</a:t>
                      </a:r>
                      <a:r>
                        <a:rPr lang="en-AU" sz="2400" u="none" strike="noStrike" dirty="0">
                          <a:effectLst/>
                        </a:rPr>
                        <a:t> has </a:t>
                      </a:r>
                      <a:r>
                        <a:rPr lang="en-AU" sz="24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two levels </a:t>
                      </a:r>
                      <a:r>
                        <a:rPr lang="en-AU" sz="2400" u="none" strike="noStrike" dirty="0">
                          <a:effectLst/>
                        </a:rPr>
                        <a:t>(e.g., disease present, disease absent)</a:t>
                      </a:r>
                      <a:endParaRPr lang="en-AU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u="none" strike="noStrike" dirty="0">
                          <a:effectLst/>
                        </a:rPr>
                        <a:t>Independent samples t-test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u="none" strike="noStrike" dirty="0">
                          <a:effectLst/>
                        </a:rPr>
                        <a:t>Mann-Whitney U test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7023">
                <a:tc>
                  <a:txBody>
                    <a:bodyPr/>
                    <a:lstStyle/>
                    <a:p>
                      <a:pPr marL="92075" indent="0" algn="l" fontAlgn="t"/>
                      <a:r>
                        <a:rPr lang="en-AU" sz="2400" u="none" strike="noStrike" dirty="0">
                          <a:effectLst/>
                        </a:rPr>
                        <a:t>Cat</a:t>
                      </a:r>
                      <a:r>
                        <a:rPr lang="en-AU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egorical variable has </a:t>
                      </a:r>
                      <a:r>
                        <a:rPr lang="en-AU" sz="24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&gt;2 levels </a:t>
                      </a:r>
                      <a:r>
                        <a:rPr lang="en-AU" sz="24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(e.g., Muslim</a:t>
                      </a:r>
                      <a:r>
                        <a:rPr lang="en-AU" sz="2400" u="none" strike="noStrike" dirty="0">
                          <a:effectLst/>
                        </a:rPr>
                        <a:t>, Hindu, Christian, Others)</a:t>
                      </a:r>
                      <a:endParaRPr lang="en-AU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u="none" strike="noStrike" dirty="0">
                          <a:effectLst/>
                        </a:rPr>
                        <a:t>ANOVA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u="none" strike="noStrike" dirty="0" err="1">
                          <a:effectLst/>
                        </a:rPr>
                        <a:t>Kruskal</a:t>
                      </a:r>
                      <a:r>
                        <a:rPr lang="en-US" sz="2400" u="none" strike="noStrike" dirty="0">
                          <a:effectLst/>
                        </a:rPr>
                        <a:t> Wallis test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4153">
                <a:tc>
                  <a:txBody>
                    <a:bodyPr/>
                    <a:lstStyle/>
                    <a:p>
                      <a:pPr marL="92075" indent="0" algn="l" fontAlgn="t"/>
                      <a:r>
                        <a:rPr lang="en-AU" sz="2400" u="none" strike="noStrike" dirty="0">
                          <a:effectLst/>
                        </a:rPr>
                        <a:t>Quantitative measurements </a:t>
                      </a:r>
                      <a:r>
                        <a:rPr lang="en-AU" sz="2400" u="none" strike="noStrike" dirty="0">
                          <a:solidFill>
                            <a:srgbClr val="C00000"/>
                          </a:solidFill>
                          <a:effectLst/>
                        </a:rPr>
                        <a:t>before and after </a:t>
                      </a:r>
                      <a:r>
                        <a:rPr lang="en-AU" sz="2400" u="none" strike="noStrike" dirty="0">
                          <a:effectLst/>
                        </a:rPr>
                        <a:t>(related sample)</a:t>
                      </a:r>
                      <a:endParaRPr lang="en-AU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u="none" strike="noStrike" dirty="0">
                          <a:effectLst/>
                        </a:rPr>
                        <a:t>Paired t-test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400" u="none" strike="noStrike" dirty="0">
                          <a:effectLst/>
                        </a:rPr>
                        <a:t>Wilcoxon signed rank test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3975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C6008-6806-6E30-B418-93A229857AC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7878097" cy="472288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Association between </a:t>
            </a: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two categorical variables </a:t>
            </a: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(Cat vs Cat): 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4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Chi-square test, or 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4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Fisher’s Exact test (if expected cell value is &lt;5 in &gt;20% cells)</a:t>
            </a:r>
            <a:endParaRPr kumimoji="0" lang="en-AU" sz="28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Association between </a:t>
            </a:r>
            <a:r>
              <a:rPr kumimoji="0" lang="en-AU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ordinal and nominal variables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AU" sz="24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 Chi-square for tend (Linear by Linear) p-value</a:t>
            </a:r>
            <a:endParaRPr lang="en-AU" i="1" dirty="0">
              <a:latin typeface="Calibri" panose="020F0502020204030204"/>
            </a:endParaRPr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AU" dirty="0"/>
              <a:t>Association between two quantitative variables (Quan vs Quan):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AU" i="1" dirty="0"/>
              <a:t>Pearson’s correlation, if both the variables are normally distributed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AU" i="1" dirty="0"/>
              <a:t>Spearman’s Correlation, if any one or both are non-normal</a:t>
            </a:r>
            <a:endParaRPr lang="en-US" i="1" dirty="0"/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AU" sz="2400" b="0" i="1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8556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B32F1A4-1105-E389-F56B-6705621D1457}"/>
              </a:ext>
            </a:extLst>
          </p:cNvPr>
          <p:cNvSpPr txBox="1"/>
          <p:nvPr/>
        </p:nvSpPr>
        <p:spPr>
          <a:xfrm>
            <a:off x="2224216" y="1804928"/>
            <a:ext cx="4695568" cy="46782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 Sample t-test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GB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data:  </a:t>
            </a:r>
            <a:r>
              <a:rPr lang="en-GB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Health_Data$dbp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 = 3.4124, </a:t>
            </a:r>
            <a:r>
              <a:rPr lang="en-GB" sz="1600" i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df</a:t>
            </a:r>
            <a:r>
              <a:rPr lang="en-GB" sz="1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 209, p-value = 0.0007732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alternative hypothesis: true mean is not equal to 80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95 percent confidence interval: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81.16832 84.36502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sample estimates: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sz="1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mean of x </a:t>
            </a:r>
            <a:endParaRPr lang="en-GB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6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82.76667</a:t>
            </a:r>
            <a:r>
              <a:rPr lang="en-GB" sz="1600" dirty="0">
                <a:effectLst/>
              </a:rPr>
              <a:t> 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0A2F6E-ED62-7FE5-686F-51EBF6A5A8C4}"/>
              </a:ext>
            </a:extLst>
          </p:cNvPr>
          <p:cNvSpPr txBox="1"/>
          <p:nvPr/>
        </p:nvSpPr>
        <p:spPr>
          <a:xfrm>
            <a:off x="2767914" y="345989"/>
            <a:ext cx="4955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Practice Work</a:t>
            </a:r>
          </a:p>
        </p:txBody>
      </p:sp>
    </p:spTree>
    <p:extLst>
      <p:ext uri="{BB962C8B-B14F-4D97-AF65-F5344CB8AC3E}">
        <p14:creationId xmlns:p14="http://schemas.microsoft.com/office/powerpoint/2010/main" val="242895329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2670</TotalTime>
  <Words>1046</Words>
  <Application>Microsoft Macintosh PowerPoint</Application>
  <PresentationFormat>On-screen Show (4:3)</PresentationFormat>
  <Paragraphs>135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Lato</vt:lpstr>
      <vt:lpstr>Montserrat</vt:lpstr>
      <vt:lpstr>Montserrat Medium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Brazier, Suzanne C</dc:creator>
  <cp:lastModifiedBy>Kabir, Russell</cp:lastModifiedBy>
  <cp:revision>90</cp:revision>
  <dcterms:created xsi:type="dcterms:W3CDTF">2019-05-01T15:27:08Z</dcterms:created>
  <dcterms:modified xsi:type="dcterms:W3CDTF">2024-01-13T07:10:00Z</dcterms:modified>
</cp:coreProperties>
</file>

<file path=docProps/thumbnail.jpeg>
</file>